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Heebo"/>
      <p:regular r:id="rId13"/>
      <p:bold r:id="rId14"/>
    </p:embeddedFont>
    <p:embeddedFont>
      <p:font typeface="Montserra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Heebo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font" Target="fonts/Heebo-bold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" name="Google Shape;32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" name="Google Shape;44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" name="Google Shape;84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0" name="Google Shape;130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hyperlink" Target="https://gamma.app" TargetMode="External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hyperlink" Target="https://gamma.app" TargetMode="External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hyperlink" Target="https://gamma.app" TargetMode="External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s://gamma.app" TargetMode="External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hyperlink" Target="https://gamma.app" TargetMode="External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hyperlink" Target="https://gamma.app" TargetMode="External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hyperlink" Target="https://gamma.app" TargetMode="External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hyperlink" Target="https://gamma.app" TargetMode="External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" name="Google Shape;1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" name="Google Shape;1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864037" y="1602819"/>
            <a:ext cx="7415927" cy="4258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3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6707"/>
              <a:buFont typeface="Montserrat"/>
              <a:buNone/>
            </a:pPr>
            <a:r>
              <a:rPr b="1" i="0" lang="en-US" sz="6707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Web Vulnerability Scanner </a:t>
            </a:r>
            <a:r>
              <a:rPr b="0" i="0" lang="en-US" sz="6707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- RapidScan</a:t>
            </a:r>
            <a:endParaRPr b="0" i="0" sz="670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864037" y="6231731"/>
            <a:ext cx="74159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44"/>
              <a:buFont typeface="Calibri"/>
              <a:buNone/>
            </a:pPr>
            <a:r>
              <a:t/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7" name="Google Shape;17;p3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/>
          <p:nvPr/>
        </p:nvSpPr>
        <p:spPr>
          <a:xfrm>
            <a:off x="6350437" y="2219920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860"/>
              <a:buFont typeface="Montserrat"/>
              <a:buNone/>
            </a:pPr>
            <a:r>
              <a:rPr b="1" lang="en-US" sz="486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Abstract</a:t>
            </a:r>
            <a:endParaRPr sz="48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6350437" y="3361730"/>
            <a:ext cx="7415927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RapidScan is a Python-based web vulnerability scanner designed to identify and report potential security weaknesses in web applications.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/>
          <p:nvPr/>
        </p:nvSpPr>
        <p:spPr>
          <a:xfrm>
            <a:off x="6350437" y="4824532"/>
            <a:ext cx="7415927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Utilizing a suite of well-known security tools, RapidScan automates the process of scanning for vulnerabilities, aggregating results into a comprehensive report for further analysis.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9" name="Google Shape;29;p4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5"/>
          <p:cNvSpPr/>
          <p:nvPr/>
        </p:nvSpPr>
        <p:spPr>
          <a:xfrm>
            <a:off x="6350437" y="2219920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860"/>
              <a:buFont typeface="Montserrat"/>
              <a:buNone/>
            </a:pPr>
            <a:r>
              <a:rPr lang="en-US" sz="486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Motivation</a:t>
            </a:r>
            <a:endParaRPr sz="48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5"/>
          <p:cNvSpPr/>
          <p:nvPr/>
        </p:nvSpPr>
        <p:spPr>
          <a:xfrm>
            <a:off x="6350437" y="3361730"/>
            <a:ext cx="7415927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4"/>
              <a:buFont typeface="Heebo"/>
              <a:buNone/>
            </a:pPr>
            <a:r>
              <a:rPr lang="en-US" sz="1944">
                <a:solidFill>
                  <a:schemeClr val="lt2"/>
                </a:solidFill>
                <a:latin typeface="Heebo"/>
                <a:ea typeface="Heebo"/>
                <a:cs typeface="Heebo"/>
                <a:sym typeface="Heebo"/>
              </a:rPr>
              <a:t>With the increasing number of web applications and the growing sophistication of cyber attacks, it is crucial to ensure the security of web-based systems</a:t>
            </a: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.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5"/>
          <p:cNvSpPr/>
          <p:nvPr/>
        </p:nvSpPr>
        <p:spPr>
          <a:xfrm>
            <a:off x="6350437" y="4824532"/>
            <a:ext cx="7415927" cy="855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4"/>
              <a:buFont typeface="Heebo"/>
              <a:buNone/>
            </a:pPr>
            <a:r>
              <a:rPr lang="en-US" sz="1944">
                <a:solidFill>
                  <a:schemeClr val="lt2"/>
                </a:solidFill>
                <a:latin typeface="Heebo"/>
                <a:ea typeface="Heebo"/>
                <a:cs typeface="Heebo"/>
                <a:sym typeface="Heebo"/>
              </a:rPr>
              <a:t>RapidScan aims to provide an accessible and efficient solution for enhancing overall cybersecurity</a:t>
            </a: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.</a:t>
            </a:r>
            <a:endParaRPr/>
          </a:p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44"/>
              <a:buFont typeface="Calibri"/>
              <a:buNone/>
            </a:pPr>
            <a:r>
              <a:t/>
            </a:r>
            <a:endParaRPr sz="1944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030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0"/>
              <a:buFont typeface="Heebo"/>
              <a:buNone/>
            </a:pPr>
            <a:r>
              <a:rPr lang="en-US" sz="1940">
                <a:solidFill>
                  <a:schemeClr val="lt2"/>
                </a:solidFill>
                <a:latin typeface="Heebo"/>
                <a:ea typeface="Heebo"/>
                <a:cs typeface="Heebo"/>
                <a:sym typeface="Heebo"/>
              </a:rPr>
              <a:t>This tool will streamline vulnerability detection, provide hands-on cybersecurity experience, and contribute to the open-source community, enhancing overall web security practices</a:t>
            </a:r>
            <a:endParaRPr/>
          </a:p>
        </p:txBody>
      </p:sp>
      <p:pic>
        <p:nvPicPr>
          <p:cNvPr descr="preencoded.png" id="41" name="Google Shape;41;p5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6"/>
          <p:cNvSpPr/>
          <p:nvPr/>
        </p:nvSpPr>
        <p:spPr>
          <a:xfrm>
            <a:off x="0" y="0"/>
            <a:ext cx="14630400" cy="9779794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6"/>
          <p:cNvSpPr/>
          <p:nvPr/>
        </p:nvSpPr>
        <p:spPr>
          <a:xfrm>
            <a:off x="2594967" y="475178"/>
            <a:ext cx="4624626" cy="5400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4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402"/>
              <a:buFont typeface="Montserrat"/>
              <a:buNone/>
            </a:pPr>
            <a:r>
              <a:rPr lang="en-US" sz="340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RapidScan Data Flow</a:t>
            </a:r>
            <a:endParaRPr sz="3402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6"/>
          <p:cNvSpPr/>
          <p:nvPr/>
        </p:nvSpPr>
        <p:spPr>
          <a:xfrm>
            <a:off x="2843451" y="1360884"/>
            <a:ext cx="21550" cy="7943731"/>
          </a:xfrm>
          <a:prstGeom prst="roundRect">
            <a:avLst>
              <a:gd fmla="val 33682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3048536" y="1738729"/>
            <a:ext cx="604837" cy="21550"/>
          </a:xfrm>
          <a:prstGeom prst="roundRect">
            <a:avLst>
              <a:gd fmla="val 33682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2659797" y="1555194"/>
            <a:ext cx="388739" cy="388739"/>
          </a:xfrm>
          <a:prstGeom prst="roundRect">
            <a:avLst>
              <a:gd fmla="val 18672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/>
          <p:nvPr/>
        </p:nvSpPr>
        <p:spPr>
          <a:xfrm>
            <a:off x="2807315" y="1619964"/>
            <a:ext cx="93583" cy="259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41"/>
              <a:buFont typeface="Montserrat"/>
              <a:buNone/>
            </a:pPr>
            <a:r>
              <a:rPr lang="en-US" sz="204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204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6"/>
          <p:cNvSpPr/>
          <p:nvPr/>
        </p:nvSpPr>
        <p:spPr>
          <a:xfrm>
            <a:off x="3804642" y="1533644"/>
            <a:ext cx="2160270" cy="269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1"/>
              <a:buFont typeface="Montserrat"/>
              <a:buNone/>
            </a:pPr>
            <a:r>
              <a:rPr lang="en-US" sz="170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URL or IP Input</a:t>
            </a:r>
            <a:endParaRPr sz="170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6"/>
          <p:cNvSpPr/>
          <p:nvPr/>
        </p:nvSpPr>
        <p:spPr>
          <a:xfrm>
            <a:off x="3804642" y="1907143"/>
            <a:ext cx="8230672" cy="2765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5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361"/>
              <a:buFont typeface="Heebo"/>
              <a:buNone/>
            </a:pPr>
            <a:r>
              <a:rPr lang="en-US" sz="1361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RapidScan starts by accepting a target web application's URL or IP address as input for the security scan.</a:t>
            </a:r>
            <a:endParaRPr sz="136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6"/>
          <p:cNvSpPr/>
          <p:nvPr/>
        </p:nvSpPr>
        <p:spPr>
          <a:xfrm>
            <a:off x="3048536" y="2907090"/>
            <a:ext cx="604837" cy="21550"/>
          </a:xfrm>
          <a:prstGeom prst="roundRect">
            <a:avLst>
              <a:gd fmla="val 33682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2659797" y="2723555"/>
            <a:ext cx="388739" cy="388739"/>
          </a:xfrm>
          <a:prstGeom prst="roundRect">
            <a:avLst>
              <a:gd fmla="val 18672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2780526" y="2788325"/>
            <a:ext cx="147280" cy="259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41"/>
              <a:buFont typeface="Montserrat"/>
              <a:buNone/>
            </a:pPr>
            <a:r>
              <a:rPr lang="en-US" sz="204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204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6"/>
          <p:cNvSpPr/>
          <p:nvPr/>
        </p:nvSpPr>
        <p:spPr>
          <a:xfrm>
            <a:off x="3804642" y="2702004"/>
            <a:ext cx="2627233" cy="269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1"/>
              <a:buFont typeface="Montserrat"/>
              <a:buNone/>
            </a:pPr>
            <a:r>
              <a:rPr lang="en-US" sz="170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Tool Dependency Check</a:t>
            </a:r>
            <a:endParaRPr sz="170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6"/>
          <p:cNvSpPr/>
          <p:nvPr/>
        </p:nvSpPr>
        <p:spPr>
          <a:xfrm>
            <a:off x="3804642" y="3075503"/>
            <a:ext cx="8230672" cy="553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5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361"/>
              <a:buFont typeface="Heebo"/>
              <a:buNone/>
            </a:pPr>
            <a:r>
              <a:rPr lang="en-US" sz="1361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The scanner ensures that all required security tools, such as Nmap, Nikto, and others, are properly installed and configured on the system.</a:t>
            </a:r>
            <a:endParaRPr sz="136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6"/>
          <p:cNvSpPr/>
          <p:nvPr/>
        </p:nvSpPr>
        <p:spPr>
          <a:xfrm>
            <a:off x="3048536" y="4352032"/>
            <a:ext cx="604837" cy="21550"/>
          </a:xfrm>
          <a:prstGeom prst="roundRect">
            <a:avLst>
              <a:gd fmla="val 33682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6"/>
          <p:cNvSpPr/>
          <p:nvPr/>
        </p:nvSpPr>
        <p:spPr>
          <a:xfrm>
            <a:off x="2659797" y="4168497"/>
            <a:ext cx="388739" cy="388739"/>
          </a:xfrm>
          <a:prstGeom prst="roundRect">
            <a:avLst>
              <a:gd fmla="val 18672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6"/>
          <p:cNvSpPr/>
          <p:nvPr/>
        </p:nvSpPr>
        <p:spPr>
          <a:xfrm>
            <a:off x="2781002" y="4233267"/>
            <a:ext cx="146209" cy="259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41"/>
              <a:buFont typeface="Montserrat"/>
              <a:buNone/>
            </a:pPr>
            <a:r>
              <a:rPr lang="en-US" sz="204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204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6"/>
          <p:cNvSpPr/>
          <p:nvPr/>
        </p:nvSpPr>
        <p:spPr>
          <a:xfrm>
            <a:off x="3804642" y="4146947"/>
            <a:ext cx="2506742" cy="269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1"/>
              <a:buFont typeface="Montserrat"/>
              <a:buNone/>
            </a:pPr>
            <a:r>
              <a:rPr lang="en-US" sz="170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Security Tool Execution</a:t>
            </a:r>
            <a:endParaRPr sz="170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6"/>
          <p:cNvSpPr/>
          <p:nvPr/>
        </p:nvSpPr>
        <p:spPr>
          <a:xfrm>
            <a:off x="3804642" y="4520446"/>
            <a:ext cx="8230672" cy="553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5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361"/>
              <a:buFont typeface="Heebo"/>
              <a:buNone/>
            </a:pPr>
            <a:r>
              <a:rPr lang="en-US" sz="1361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RapidScan then systematically runs the suite of security tools against the target web application, gathering data about potential vulnerabilities.</a:t>
            </a:r>
            <a:endParaRPr sz="136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6"/>
          <p:cNvSpPr/>
          <p:nvPr/>
        </p:nvSpPr>
        <p:spPr>
          <a:xfrm>
            <a:off x="3048536" y="5796975"/>
            <a:ext cx="604837" cy="21550"/>
          </a:xfrm>
          <a:prstGeom prst="roundRect">
            <a:avLst>
              <a:gd fmla="val 33682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659797" y="5613440"/>
            <a:ext cx="388739" cy="388739"/>
          </a:xfrm>
          <a:prstGeom prst="roundRect">
            <a:avLst>
              <a:gd fmla="val 18672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2768501" y="5678210"/>
            <a:ext cx="171331" cy="259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41"/>
              <a:buFont typeface="Montserrat"/>
              <a:buNone/>
            </a:pPr>
            <a:r>
              <a:rPr lang="en-US" sz="204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204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6"/>
          <p:cNvSpPr/>
          <p:nvPr/>
        </p:nvSpPr>
        <p:spPr>
          <a:xfrm>
            <a:off x="3804642" y="5591889"/>
            <a:ext cx="2211943" cy="269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1"/>
              <a:buFont typeface="Montserrat"/>
              <a:buNone/>
            </a:pPr>
            <a:r>
              <a:rPr lang="en-US" sz="170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Results Aggregation</a:t>
            </a:r>
            <a:endParaRPr sz="170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6"/>
          <p:cNvSpPr/>
          <p:nvPr/>
        </p:nvSpPr>
        <p:spPr>
          <a:xfrm>
            <a:off x="3804642" y="5965388"/>
            <a:ext cx="8230672" cy="553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5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361"/>
              <a:buFont typeface="Heebo"/>
              <a:buNone/>
            </a:pPr>
            <a:r>
              <a:rPr lang="en-US" sz="1361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The scanner collects and aggregates the findings from each individual security tool, preparing the data for the final report.</a:t>
            </a:r>
            <a:endParaRPr sz="136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3048536" y="7241917"/>
            <a:ext cx="604837" cy="21550"/>
          </a:xfrm>
          <a:prstGeom prst="roundRect">
            <a:avLst>
              <a:gd fmla="val 33682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6"/>
          <p:cNvSpPr/>
          <p:nvPr/>
        </p:nvSpPr>
        <p:spPr>
          <a:xfrm>
            <a:off x="2659797" y="7058382"/>
            <a:ext cx="388739" cy="388739"/>
          </a:xfrm>
          <a:prstGeom prst="roundRect">
            <a:avLst>
              <a:gd fmla="val 18672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"/>
          <p:cNvSpPr/>
          <p:nvPr/>
        </p:nvSpPr>
        <p:spPr>
          <a:xfrm>
            <a:off x="2780764" y="7123152"/>
            <a:ext cx="146804" cy="259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41"/>
              <a:buFont typeface="Montserrat"/>
              <a:buNone/>
            </a:pPr>
            <a:r>
              <a:rPr lang="en-US" sz="204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204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6"/>
          <p:cNvSpPr/>
          <p:nvPr/>
        </p:nvSpPr>
        <p:spPr>
          <a:xfrm>
            <a:off x="3804642" y="7036832"/>
            <a:ext cx="2508409" cy="269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1"/>
              <a:buFont typeface="Montserrat"/>
              <a:buNone/>
            </a:pPr>
            <a:r>
              <a:rPr lang="en-US" sz="170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Comprehensive Report</a:t>
            </a:r>
            <a:endParaRPr sz="170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6"/>
          <p:cNvSpPr/>
          <p:nvPr/>
        </p:nvSpPr>
        <p:spPr>
          <a:xfrm>
            <a:off x="3804642" y="7410331"/>
            <a:ext cx="8230672" cy="553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5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361"/>
              <a:buFont typeface="Heebo"/>
              <a:buNone/>
            </a:pPr>
            <a:r>
              <a:rPr lang="en-US" sz="1361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RapidScan compiles all the collected data into a detailed report, providing a comprehensive overview of the web application's security posture.</a:t>
            </a:r>
            <a:endParaRPr sz="136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6"/>
          <p:cNvSpPr/>
          <p:nvPr/>
        </p:nvSpPr>
        <p:spPr>
          <a:xfrm>
            <a:off x="3048536" y="8686860"/>
            <a:ext cx="604837" cy="21550"/>
          </a:xfrm>
          <a:prstGeom prst="roundRect">
            <a:avLst>
              <a:gd fmla="val 33682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6"/>
          <p:cNvSpPr/>
          <p:nvPr/>
        </p:nvSpPr>
        <p:spPr>
          <a:xfrm>
            <a:off x="2659797" y="8503325"/>
            <a:ext cx="388739" cy="388739"/>
          </a:xfrm>
          <a:prstGeom prst="roundRect">
            <a:avLst>
              <a:gd fmla="val 18672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2775168" y="8568095"/>
            <a:ext cx="157877" cy="259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41"/>
              <a:buFont typeface="Montserrat"/>
              <a:buNone/>
            </a:pPr>
            <a:r>
              <a:rPr lang="en-US" sz="204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204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6"/>
          <p:cNvSpPr/>
          <p:nvPr/>
        </p:nvSpPr>
        <p:spPr>
          <a:xfrm>
            <a:off x="3804642" y="8481774"/>
            <a:ext cx="2509242" cy="269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1"/>
              <a:buFont typeface="Montserrat"/>
              <a:buNone/>
            </a:pPr>
            <a:r>
              <a:rPr lang="en-US" sz="1701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Cleanup and Summary</a:t>
            </a:r>
            <a:endParaRPr sz="170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6"/>
          <p:cNvSpPr/>
          <p:nvPr/>
        </p:nvSpPr>
        <p:spPr>
          <a:xfrm>
            <a:off x="3804642" y="8855273"/>
            <a:ext cx="8230672" cy="2765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5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361"/>
              <a:buFont typeface="Heebo"/>
              <a:buNone/>
            </a:pPr>
            <a:r>
              <a:rPr lang="en-US" sz="1361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Finally, the scanner removes any temporary files and displays a summary of the scan results to the user.</a:t>
            </a:r>
            <a:endParaRPr sz="136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81" name="Google Shape;81;p6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7" name="Google Shape;8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7"/>
          <p:cNvSpPr/>
          <p:nvPr/>
        </p:nvSpPr>
        <p:spPr>
          <a:xfrm>
            <a:off x="864037" y="1818799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860"/>
              <a:buFont typeface="Montserrat"/>
              <a:buNone/>
            </a:pPr>
            <a:r>
              <a:rPr lang="en-US" sz="486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Technology Stack</a:t>
            </a:r>
            <a:endParaRPr sz="48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7"/>
          <p:cNvSpPr/>
          <p:nvPr/>
        </p:nvSpPr>
        <p:spPr>
          <a:xfrm>
            <a:off x="864037" y="3238262"/>
            <a:ext cx="555427" cy="555427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152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1074896" y="3330773"/>
            <a:ext cx="133707" cy="370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916"/>
              <a:buFont typeface="Montserrat"/>
              <a:buNone/>
            </a:pPr>
            <a:r>
              <a:rPr lang="en-US" sz="2916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291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7"/>
          <p:cNvSpPr/>
          <p:nvPr/>
        </p:nvSpPr>
        <p:spPr>
          <a:xfrm>
            <a:off x="1666280" y="3238262"/>
            <a:ext cx="3333988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430"/>
              <a:buFont typeface="Montserrat"/>
              <a:buNone/>
            </a:pPr>
            <a:r>
              <a:rPr lang="en-US" sz="243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Programming Language</a:t>
            </a:r>
            <a:endParaRPr sz="243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7"/>
          <p:cNvSpPr/>
          <p:nvPr/>
        </p:nvSpPr>
        <p:spPr>
          <a:xfrm>
            <a:off x="1666280" y="4157901"/>
            <a:ext cx="3333988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Python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7"/>
          <p:cNvSpPr/>
          <p:nvPr/>
        </p:nvSpPr>
        <p:spPr>
          <a:xfrm>
            <a:off x="5247084" y="3238262"/>
            <a:ext cx="555427" cy="555427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152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/>
          <p:cNvSpPr/>
          <p:nvPr/>
        </p:nvSpPr>
        <p:spPr>
          <a:xfrm>
            <a:off x="5419606" y="3330773"/>
            <a:ext cx="210383" cy="370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916"/>
              <a:buFont typeface="Montserrat"/>
              <a:buNone/>
            </a:pPr>
            <a:r>
              <a:rPr lang="en-US" sz="2916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291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6049328" y="3238262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430"/>
              <a:buFont typeface="Montserrat"/>
              <a:buNone/>
            </a:pPr>
            <a:r>
              <a:rPr lang="en-US" sz="243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Libraries</a:t>
            </a:r>
            <a:endParaRPr sz="243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7"/>
          <p:cNvSpPr/>
          <p:nvPr/>
        </p:nvSpPr>
        <p:spPr>
          <a:xfrm>
            <a:off x="6049328" y="3772138"/>
            <a:ext cx="3333988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os, sys, time, datetime, subprocess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7"/>
          <p:cNvSpPr/>
          <p:nvPr/>
        </p:nvSpPr>
        <p:spPr>
          <a:xfrm>
            <a:off x="9630132" y="3238262"/>
            <a:ext cx="555427" cy="555427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152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7"/>
          <p:cNvSpPr/>
          <p:nvPr/>
        </p:nvSpPr>
        <p:spPr>
          <a:xfrm>
            <a:off x="9803368" y="3330773"/>
            <a:ext cx="208955" cy="370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916"/>
              <a:buFont typeface="Montserrat"/>
              <a:buNone/>
            </a:pPr>
            <a:r>
              <a:rPr lang="en-US" sz="2916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291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7"/>
          <p:cNvSpPr/>
          <p:nvPr/>
        </p:nvSpPr>
        <p:spPr>
          <a:xfrm>
            <a:off x="10432375" y="3238262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430"/>
              <a:buFont typeface="Montserrat"/>
              <a:buNone/>
            </a:pPr>
            <a:r>
              <a:rPr lang="en-US" sz="243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Tools</a:t>
            </a:r>
            <a:endParaRPr sz="243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7"/>
          <p:cNvSpPr/>
          <p:nvPr/>
        </p:nvSpPr>
        <p:spPr>
          <a:xfrm>
            <a:off x="10432495" y="3793689"/>
            <a:ext cx="3333988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94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RapidScan- </a:t>
            </a:r>
            <a:r>
              <a:rPr b="0" i="0" lang="en-US" sz="1600">
                <a:solidFill>
                  <a:srgbClr val="E6EDF3"/>
                </a:solidFill>
                <a:latin typeface="Heebo"/>
                <a:ea typeface="Heebo"/>
                <a:cs typeface="Heebo"/>
                <a:sym typeface="Heebo"/>
              </a:rPr>
              <a:t>nmap, dnsrecon, wafw00f, uniscan, sslyze, fierce, lbd, theharvester, amass, nikto</a:t>
            </a:r>
            <a:endParaRPr sz="1600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6030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40"/>
              <a:buFont typeface="Calibri"/>
              <a:buNone/>
            </a:pPr>
            <a:r>
              <a:t/>
            </a:r>
            <a:endParaRPr sz="194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02" name="Google Shape;102;p7"/>
          <p:cNvSpPr/>
          <p:nvPr/>
        </p:nvSpPr>
        <p:spPr>
          <a:xfrm>
            <a:off x="864037" y="5481757"/>
            <a:ext cx="555427" cy="555427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152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7"/>
          <p:cNvSpPr/>
          <p:nvPr/>
        </p:nvSpPr>
        <p:spPr>
          <a:xfrm>
            <a:off x="1019294" y="5574268"/>
            <a:ext cx="244793" cy="370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916"/>
              <a:buFont typeface="Montserrat"/>
              <a:buNone/>
            </a:pPr>
            <a:r>
              <a:rPr lang="en-US" sz="2916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291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7"/>
          <p:cNvSpPr/>
          <p:nvPr/>
        </p:nvSpPr>
        <p:spPr>
          <a:xfrm>
            <a:off x="1666280" y="5481757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430"/>
              <a:buFont typeface="Montserrat"/>
              <a:buNone/>
            </a:pPr>
            <a:r>
              <a:rPr lang="en-US" sz="243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Environment</a:t>
            </a:r>
            <a:endParaRPr sz="243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7"/>
          <p:cNvSpPr/>
          <p:nvPr/>
        </p:nvSpPr>
        <p:spPr>
          <a:xfrm>
            <a:off x="1666280" y="6015633"/>
            <a:ext cx="5525572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Unix-based systems (Linux/MacOS)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7"/>
          <p:cNvSpPr/>
          <p:nvPr/>
        </p:nvSpPr>
        <p:spPr>
          <a:xfrm>
            <a:off x="7438668" y="5481757"/>
            <a:ext cx="555427" cy="555427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152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7"/>
          <p:cNvSpPr/>
          <p:nvPr/>
        </p:nvSpPr>
        <p:spPr>
          <a:xfrm>
            <a:off x="7611547" y="5574268"/>
            <a:ext cx="209669" cy="370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916"/>
              <a:buFont typeface="Montserrat"/>
              <a:buNone/>
            </a:pPr>
            <a:r>
              <a:rPr lang="en-US" sz="2916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291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7"/>
          <p:cNvSpPr/>
          <p:nvPr/>
        </p:nvSpPr>
        <p:spPr>
          <a:xfrm>
            <a:off x="8240911" y="5481757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430"/>
              <a:buFont typeface="Montserrat"/>
              <a:buNone/>
            </a:pPr>
            <a:r>
              <a:rPr lang="en-US" sz="243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Output</a:t>
            </a:r>
            <a:endParaRPr sz="243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7"/>
          <p:cNvSpPr/>
          <p:nvPr/>
        </p:nvSpPr>
        <p:spPr>
          <a:xfrm>
            <a:off x="8240911" y="6015633"/>
            <a:ext cx="5525572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Text-based report generation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0" name="Google Shape;110;p7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6" name="Google Shape;11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8"/>
          <p:cNvSpPr/>
          <p:nvPr/>
        </p:nvSpPr>
        <p:spPr>
          <a:xfrm>
            <a:off x="864037" y="2010132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860"/>
              <a:buFont typeface="Montserrat"/>
              <a:buNone/>
            </a:pPr>
            <a:r>
              <a:rPr lang="en-US" sz="486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Applications</a:t>
            </a:r>
            <a:endParaRPr sz="48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8"/>
          <p:cNvSpPr/>
          <p:nvPr/>
        </p:nvSpPr>
        <p:spPr>
          <a:xfrm>
            <a:off x="864037" y="3398758"/>
            <a:ext cx="2773918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430"/>
              <a:buFont typeface="Montserrat"/>
              <a:buNone/>
            </a:pPr>
            <a:r>
              <a:rPr lang="en-US" sz="243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Vulnerability Assessment</a:t>
            </a:r>
            <a:endParaRPr sz="243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8"/>
          <p:cNvSpPr/>
          <p:nvPr/>
        </p:nvSpPr>
        <p:spPr>
          <a:xfrm>
            <a:off x="864037" y="4417100"/>
            <a:ext cx="2773918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Helps identify security weaknesses in web applications.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8"/>
          <p:cNvSpPr/>
          <p:nvPr/>
        </p:nvSpPr>
        <p:spPr>
          <a:xfrm>
            <a:off x="4247793" y="3398758"/>
            <a:ext cx="2773918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430"/>
              <a:buFont typeface="Montserrat"/>
              <a:buNone/>
            </a:pPr>
            <a:r>
              <a:rPr lang="en-US" sz="243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Penetration Testing</a:t>
            </a:r>
            <a:endParaRPr sz="243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8"/>
          <p:cNvSpPr/>
          <p:nvPr/>
        </p:nvSpPr>
        <p:spPr>
          <a:xfrm>
            <a:off x="4247793" y="4417100"/>
            <a:ext cx="2773918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Assists security professionals in simulating attacks to test defenses.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8"/>
          <p:cNvSpPr/>
          <p:nvPr/>
        </p:nvSpPr>
        <p:spPr>
          <a:xfrm>
            <a:off x="7631549" y="3398758"/>
            <a:ext cx="2773918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430"/>
              <a:buFont typeface="Montserrat"/>
              <a:buNone/>
            </a:pPr>
            <a:r>
              <a:rPr lang="en-US" sz="243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Compliance</a:t>
            </a:r>
            <a:endParaRPr sz="243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8"/>
          <p:cNvSpPr/>
          <p:nvPr/>
        </p:nvSpPr>
        <p:spPr>
          <a:xfrm>
            <a:off x="7631549" y="4031337"/>
            <a:ext cx="2773918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Aids in meeting regulatory requirements by regularly scanning for vulnerabilities.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8"/>
          <p:cNvSpPr/>
          <p:nvPr/>
        </p:nvSpPr>
        <p:spPr>
          <a:xfrm>
            <a:off x="11015305" y="3398758"/>
            <a:ext cx="2773918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430"/>
              <a:buFont typeface="Montserrat"/>
              <a:buNone/>
            </a:pPr>
            <a:r>
              <a:rPr lang="en-US" sz="243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Development</a:t>
            </a:r>
            <a:endParaRPr sz="243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8"/>
          <p:cNvSpPr/>
          <p:nvPr/>
        </p:nvSpPr>
        <p:spPr>
          <a:xfrm>
            <a:off x="11015305" y="4031337"/>
            <a:ext cx="2773918" cy="15801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Provides developers with insights into potential security issues during the development phase.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7" name="Google Shape;127;p8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3" name="Google Shape;13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5" name="Google Shape;13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9"/>
          <p:cNvSpPr/>
          <p:nvPr/>
        </p:nvSpPr>
        <p:spPr>
          <a:xfrm>
            <a:off x="6319599" y="864989"/>
            <a:ext cx="5951696" cy="7439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686"/>
              <a:buFont typeface="Montserrat"/>
              <a:buNone/>
            </a:pPr>
            <a:r>
              <a:rPr lang="en-US" sz="4686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Benefits</a:t>
            </a:r>
            <a:endParaRPr sz="468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9"/>
          <p:cNvSpPr/>
          <p:nvPr/>
        </p:nvSpPr>
        <p:spPr>
          <a:xfrm>
            <a:off x="6319599" y="1965960"/>
            <a:ext cx="7477601" cy="1767840"/>
          </a:xfrm>
          <a:prstGeom prst="roundRect">
            <a:avLst>
              <a:gd fmla="val 5656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6565225" y="2211586"/>
            <a:ext cx="3191113" cy="371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343"/>
              <a:buFont typeface="Montserrat"/>
              <a:buNone/>
            </a:pPr>
            <a:r>
              <a:rPr lang="en-US" sz="2343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Automated Scanning</a:t>
            </a:r>
            <a:endParaRPr sz="234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9"/>
          <p:cNvSpPr/>
          <p:nvPr/>
        </p:nvSpPr>
        <p:spPr>
          <a:xfrm>
            <a:off x="6565225" y="2726174"/>
            <a:ext cx="6986349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75"/>
              <a:buFont typeface="Heebo"/>
              <a:buNone/>
            </a:pPr>
            <a:r>
              <a:rPr lang="en-US" sz="1875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Saves time and effort by automating the vulnerability scanning process.</a:t>
            </a:r>
            <a:endParaRPr sz="1875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9"/>
          <p:cNvSpPr/>
          <p:nvPr/>
        </p:nvSpPr>
        <p:spPr>
          <a:xfrm>
            <a:off x="6319599" y="3971806"/>
            <a:ext cx="7477601" cy="1386840"/>
          </a:xfrm>
          <a:prstGeom prst="roundRect">
            <a:avLst>
              <a:gd fmla="val 7210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"/>
          <p:cNvSpPr/>
          <p:nvPr/>
        </p:nvSpPr>
        <p:spPr>
          <a:xfrm>
            <a:off x="6565225" y="4217432"/>
            <a:ext cx="3940612" cy="371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343"/>
              <a:buFont typeface="Montserrat"/>
              <a:buNone/>
            </a:pPr>
            <a:r>
              <a:rPr lang="en-US" sz="2343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Comprehensive Reporting</a:t>
            </a:r>
            <a:endParaRPr sz="234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9"/>
          <p:cNvSpPr/>
          <p:nvPr/>
        </p:nvSpPr>
        <p:spPr>
          <a:xfrm>
            <a:off x="6565225" y="4732020"/>
            <a:ext cx="6986349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75"/>
              <a:buFont typeface="Heebo"/>
              <a:buNone/>
            </a:pPr>
            <a:r>
              <a:rPr lang="en-US" sz="1875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Provides detailed reports that can be easily analyzed and shared.</a:t>
            </a:r>
            <a:endParaRPr sz="1875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9"/>
          <p:cNvSpPr/>
          <p:nvPr/>
        </p:nvSpPr>
        <p:spPr>
          <a:xfrm>
            <a:off x="6319599" y="5596652"/>
            <a:ext cx="7477601" cy="1767840"/>
          </a:xfrm>
          <a:prstGeom prst="roundRect">
            <a:avLst>
              <a:gd fmla="val 5656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9"/>
          <p:cNvSpPr/>
          <p:nvPr/>
        </p:nvSpPr>
        <p:spPr>
          <a:xfrm>
            <a:off x="6565225" y="5842278"/>
            <a:ext cx="2975848" cy="371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343"/>
              <a:buFont typeface="Montserrat"/>
              <a:buNone/>
            </a:pPr>
            <a:r>
              <a:rPr lang="en-US" sz="2343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Enhanced Security</a:t>
            </a:r>
            <a:endParaRPr sz="234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9"/>
          <p:cNvSpPr/>
          <p:nvPr/>
        </p:nvSpPr>
        <p:spPr>
          <a:xfrm>
            <a:off x="6565225" y="6356866"/>
            <a:ext cx="6986349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75"/>
              <a:buFont typeface="Heebo"/>
              <a:buNone/>
            </a:pPr>
            <a:r>
              <a:rPr lang="en-US" sz="1875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Helps organizations identify and mitigate vulnerabilities, reducing the risk of cyberattacks.</a:t>
            </a:r>
            <a:endParaRPr sz="1875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46" name="Google Shape;146;p9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2" name="Google Shape;15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4" name="Google Shape;154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4630400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0"/>
          <p:cNvSpPr/>
          <p:nvPr/>
        </p:nvSpPr>
        <p:spPr>
          <a:xfrm>
            <a:off x="864037" y="4355544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860"/>
              <a:buFont typeface="Montserrat"/>
              <a:buNone/>
            </a:pPr>
            <a:r>
              <a:rPr lang="en-US" sz="486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48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0"/>
          <p:cNvSpPr/>
          <p:nvPr/>
        </p:nvSpPr>
        <p:spPr>
          <a:xfrm>
            <a:off x="864037" y="5497354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RapidScan is a powerful tool that can help organizations improve their cybersecurity posture.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0"/>
          <p:cNvSpPr/>
          <p:nvPr/>
        </p:nvSpPr>
        <p:spPr>
          <a:xfrm>
            <a:off x="864037" y="6170057"/>
            <a:ext cx="12902327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7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44"/>
              <a:buFont typeface="Heebo"/>
              <a:buNone/>
            </a:pPr>
            <a:r>
              <a:rPr lang="en-US" sz="1944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By automating the vulnerability scanning process and providing comprehensive reports, RapidScan makes it easier for security professionals and developers to identify and mitigate vulnerabilities.</a:t>
            </a:r>
            <a:endParaRPr sz="194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8" name="Google Shape;158;p10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242153" y="7589520"/>
            <a:ext cx="2296807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